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3" r:id="rId1"/>
  </p:sldMasterIdLst>
  <p:notesMasterIdLst>
    <p:notesMasterId r:id="rId15"/>
  </p:notesMasterIdLst>
  <p:sldIdLst>
    <p:sldId id="256" r:id="rId2"/>
    <p:sldId id="264" r:id="rId3"/>
    <p:sldId id="257" r:id="rId4"/>
    <p:sldId id="258" r:id="rId5"/>
    <p:sldId id="259" r:id="rId6"/>
    <p:sldId id="273" r:id="rId7"/>
    <p:sldId id="281" r:id="rId8"/>
    <p:sldId id="272" r:id="rId9"/>
    <p:sldId id="275" r:id="rId10"/>
    <p:sldId id="276" r:id="rId11"/>
    <p:sldId id="280" r:id="rId12"/>
    <p:sldId id="274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543" autoAdjust="0"/>
  </p:normalViewPr>
  <p:slideViewPr>
    <p:cSldViewPr snapToGrid="0">
      <p:cViewPr varScale="1">
        <p:scale>
          <a:sx n="113" d="100"/>
          <a:sy n="113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9A7D1-DACA-43E5-855A-9CB1465A5DEC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6108A-B36B-4684-9B35-59495AF1C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6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7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0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Infeasibility and trust regions have high penalization!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0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make sure your constraints have the right actuator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2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99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108A-B36B-4684-9B35-59495AF1CC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3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8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71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61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4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4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59DE-A8C4-4CD7-882C-A433E8EF5F4F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81132-2ECA-46F3-AB29-C4144EA5B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ysandrou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github.com/Lysandr/SCVX_Obstacle_IPP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58AC-CA85-47B2-B0C5-385FF2E1E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407" y="384312"/>
            <a:ext cx="10548729" cy="5194853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Successive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Convexification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the Powered Descent Guidance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73396-A16C-444B-95B6-AE977D52B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2031" y="4555436"/>
            <a:ext cx="2707937" cy="1557130"/>
          </a:xfrm>
        </p:spPr>
        <p:txBody>
          <a:bodyPr anchor="ctr">
            <a:normAutofit/>
          </a:bodyPr>
          <a:lstStyle/>
          <a:p>
            <a:pPr algn="r" fontAlgn="base"/>
            <a:r>
              <a:rPr lang="en-US" dirty="0">
                <a:solidFill>
                  <a:srgbClr val="00B0F0"/>
                </a:solidFill>
              </a:rPr>
              <a:t>Pádraig Lysandrou</a:t>
            </a:r>
          </a:p>
          <a:p>
            <a:pPr algn="r"/>
            <a:br>
              <a:rPr lang="en-US" sz="2000" dirty="0">
                <a:solidFill>
                  <a:schemeClr val="accent1"/>
                </a:solidFill>
              </a:rPr>
            </a:b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3"/>
    </mc:Choice>
    <mc:Fallback xmlns="">
      <p:transition spd="slow" advTm="112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4B1F-D554-4987-99ED-08014B8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57" y="145653"/>
            <a:ext cx="4681058" cy="751026"/>
          </a:xfrm>
        </p:spPr>
        <p:txBody>
          <a:bodyPr/>
          <a:lstStyle/>
          <a:p>
            <a:r>
              <a:rPr lang="en-US" b="1" dirty="0"/>
              <a:t>Propulsion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DF0FA-D006-4513-BC4E-10326DB3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188" y="642937"/>
            <a:ext cx="3311811" cy="35226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98B9ED-532C-4EC2-8AC6-EFA3BECB2A10}"/>
              </a:ext>
            </a:extLst>
          </p:cNvPr>
          <p:cNvSpPr txBox="1">
            <a:spLocks/>
          </p:cNvSpPr>
          <p:nvPr/>
        </p:nvSpPr>
        <p:spPr>
          <a:xfrm>
            <a:off x="370600" y="966806"/>
            <a:ext cx="7008163" cy="595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Pressure-fed 450lbf LOX/IPA film cooled system</a:t>
            </a:r>
          </a:p>
          <a:p>
            <a:r>
              <a:rPr lang="en-US" dirty="0"/>
              <a:t>Motorized ball valves for flow control</a:t>
            </a:r>
          </a:p>
          <a:p>
            <a:r>
              <a:rPr lang="en-US" dirty="0"/>
              <a:t>Significant help from propulsion friends</a:t>
            </a:r>
          </a:p>
          <a:p>
            <a:r>
              <a:rPr lang="en-US" dirty="0"/>
              <a:t>Most valves, regulators already purchased and tested: 60’s/70’s NASA Marotta old stock</a:t>
            </a:r>
          </a:p>
          <a:p>
            <a:r>
              <a:rPr lang="en-US" dirty="0"/>
              <a:t>Abstracting the </a:t>
            </a:r>
            <a:r>
              <a:rPr lang="en-US" dirty="0" err="1"/>
              <a:t>cryo</a:t>
            </a:r>
            <a:r>
              <a:rPr lang="en-US" dirty="0"/>
              <a:t> side for now: this will take more thought and time</a:t>
            </a:r>
          </a:p>
          <a:p>
            <a:r>
              <a:rPr lang="en-US" dirty="0"/>
              <a:t>Tank hydro-static testing ongoing</a:t>
            </a:r>
          </a:p>
          <a:p>
            <a:r>
              <a:rPr lang="en-US" dirty="0"/>
              <a:t>Film-cooling with allow either cast or 3D printed Inconel solution for chamber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B73676E-D3BD-4117-AC1C-E9276800BF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73122" y="1648582"/>
            <a:ext cx="3512710" cy="1501422"/>
          </a:xfrm>
          <a:prstGeom prst="rect">
            <a:avLst/>
          </a:prstGeom>
        </p:spPr>
      </p:pic>
      <p:pic>
        <p:nvPicPr>
          <p:cNvPr id="10" name="Picture 9" descr="A picture containing wall, indoor, object, table&#10;&#10;Description automatically generated">
            <a:extLst>
              <a:ext uri="{FF2B5EF4-FFF2-40B4-BE49-F238E27FC236}">
                <a16:creationId xmlns:a16="http://schemas.microsoft.com/office/drawing/2014/main" id="{BE452C0A-AA0B-46BD-A68E-FB5AB1B609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80188" y="4165598"/>
            <a:ext cx="3311812" cy="2692401"/>
          </a:xfrm>
          <a:prstGeom prst="rect">
            <a:avLst/>
          </a:prstGeom>
        </p:spPr>
      </p:pic>
      <p:pic>
        <p:nvPicPr>
          <p:cNvPr id="14" name="Picture 13" descr="A wooden bench&#10;&#10;Description automatically generated">
            <a:extLst>
              <a:ext uri="{FF2B5EF4-FFF2-40B4-BE49-F238E27FC236}">
                <a16:creationId xmlns:a16="http://schemas.microsoft.com/office/drawing/2014/main" id="{6C76C01D-5C2B-41B7-950A-67FED16245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31666" r="23096" b="31852"/>
          <a:stretch/>
        </p:blipFill>
        <p:spPr>
          <a:xfrm rot="5400000">
            <a:off x="6787887" y="4732540"/>
            <a:ext cx="2716337" cy="15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8ED8-227F-4249-AFCE-5B315426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123" y="-228433"/>
            <a:ext cx="2625754" cy="1325563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867D-4415-4F6A-991D-620D69AD7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94" y="943308"/>
            <a:ext cx="11684191" cy="5793052"/>
          </a:xfrm>
        </p:spPr>
        <p:txBody>
          <a:bodyPr>
            <a:normAutofit/>
          </a:bodyPr>
          <a:lstStyle/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Finish full simulation framework with actuator dynamics and test multiple control architectures</a:t>
            </a:r>
          </a:p>
          <a:p>
            <a:pPr lvl="1"/>
            <a:r>
              <a:rPr lang="en-US" dirty="0"/>
              <a:t>Validate same C-</a:t>
            </a:r>
            <a:r>
              <a:rPr lang="en-US" dirty="0" err="1"/>
              <a:t>Ecos</a:t>
            </a:r>
            <a:r>
              <a:rPr lang="en-US" dirty="0"/>
              <a:t> guidance, and C control code on </a:t>
            </a:r>
            <a:r>
              <a:rPr lang="en-US" dirty="0" err="1"/>
              <a:t>BeagleBone</a:t>
            </a:r>
            <a:r>
              <a:rPr lang="en-US" dirty="0"/>
              <a:t> board</a:t>
            </a:r>
          </a:p>
          <a:p>
            <a:pPr lvl="1"/>
            <a:r>
              <a:rPr lang="en-US" dirty="0"/>
              <a:t>Finish flight computer layout and get fabricated</a:t>
            </a:r>
          </a:p>
          <a:p>
            <a:pPr lvl="1"/>
            <a:r>
              <a:rPr lang="en-US" dirty="0"/>
              <a:t>Get Airframe segments welded</a:t>
            </a:r>
          </a:p>
          <a:p>
            <a:pPr lvl="1"/>
            <a:r>
              <a:rPr lang="en-US" dirty="0"/>
              <a:t>Finish propulsion design, film cooling and injector orifice design</a:t>
            </a:r>
          </a:p>
          <a:p>
            <a:pPr lvl="1"/>
            <a:r>
              <a:rPr lang="en-US" dirty="0"/>
              <a:t>Finish linear actuator development (higher bandwidth choices)</a:t>
            </a:r>
          </a:p>
          <a:p>
            <a:pPr lvl="1"/>
            <a:r>
              <a:rPr lang="en-US" dirty="0"/>
              <a:t>Write drivers for IMU440 and DSP3000 -&gt; write UKF in embedded C</a:t>
            </a:r>
          </a:p>
          <a:p>
            <a:pPr lvl="1"/>
            <a:r>
              <a:rPr lang="en-US" dirty="0"/>
              <a:t>Much more…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Thanks!</a:t>
            </a:r>
          </a:p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264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4FD1-1EAF-4CD3-B366-76B07160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575"/>
            <a:ext cx="10515600" cy="1325563"/>
          </a:xfrm>
        </p:spPr>
        <p:txBody>
          <a:bodyPr/>
          <a:lstStyle/>
          <a:p>
            <a:r>
              <a:rPr lang="en-US" b="1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5FA5-5821-4FA2-B3A7-2752F5E8A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42988"/>
            <a:ext cx="10515600" cy="4351338"/>
          </a:xfrm>
        </p:spPr>
        <p:txBody>
          <a:bodyPr/>
          <a:lstStyle/>
          <a:p>
            <a:r>
              <a:rPr lang="en-US"/>
              <a:t>Other projects documented here: </a:t>
            </a:r>
            <a:r>
              <a:rPr lang="en-US">
                <a:hlinkClick r:id="rId2"/>
              </a:rPr>
              <a:t>www.Lysandrou.com</a:t>
            </a:r>
            <a:endParaRPr lang="en-US"/>
          </a:p>
          <a:p>
            <a:pPr lvl="1"/>
            <a:r>
              <a:rPr lang="en-US"/>
              <a:t>Including drone LQG, mode switching attitude control, RWA and CMG GNC framework, randomized algorithms, other fun hardware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4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A5BF-B197-4926-B353-698A587C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37" y="-297332"/>
            <a:ext cx="11919342" cy="1325563"/>
          </a:xfrm>
        </p:spPr>
        <p:txBody>
          <a:bodyPr/>
          <a:lstStyle/>
          <a:p>
            <a:r>
              <a:rPr lang="en-US" b="1" dirty="0"/>
              <a:t>Modular ACS Thruster Framework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BA6508-6459-4465-97AB-132D73857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9" y="795957"/>
            <a:ext cx="1550164" cy="3350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978C7-CFB8-4011-ACD9-E2B052B42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35" y="787053"/>
            <a:ext cx="2013429" cy="209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88C7AA-4C0C-4037-8FBD-5F1460C62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41" y="2901327"/>
            <a:ext cx="2454959" cy="373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5995F-0DF7-439F-9EC3-FC5A53CAC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91" y="1769464"/>
            <a:ext cx="2398644" cy="1035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9DA8B-FA96-4CE4-9F5A-8675860F4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653" y="3486961"/>
            <a:ext cx="2743200" cy="46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0856F-7FC8-46B3-885A-5A28826DEA7B}"/>
              </a:ext>
            </a:extLst>
          </p:cNvPr>
          <p:cNvSpPr txBox="1"/>
          <p:nvPr/>
        </p:nvSpPr>
        <p:spPr>
          <a:xfrm>
            <a:off x="7687341" y="2010394"/>
            <a:ext cx="296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write distribution as such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49761-9D12-4B36-B957-04A9E679A810}"/>
              </a:ext>
            </a:extLst>
          </p:cNvPr>
          <p:cNvSpPr txBox="1"/>
          <p:nvPr/>
        </p:nvSpPr>
        <p:spPr>
          <a:xfrm>
            <a:off x="7687341" y="2685677"/>
            <a:ext cx="346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norm inverse to produce</a:t>
            </a:r>
          </a:p>
          <a:p>
            <a:r>
              <a:rPr lang="en-US" dirty="0"/>
              <a:t>Desired force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99441-D102-462D-8E37-0FAD67484694}"/>
              </a:ext>
            </a:extLst>
          </p:cNvPr>
          <p:cNvSpPr txBox="1"/>
          <p:nvPr/>
        </p:nvSpPr>
        <p:spPr>
          <a:xfrm>
            <a:off x="7602149" y="3392830"/>
            <a:ext cx="547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 err="1"/>
              <a:t>F_j</a:t>
            </a:r>
            <a:r>
              <a:rPr lang="en-US" dirty="0"/>
              <a:t> for positive components,</a:t>
            </a:r>
          </a:p>
          <a:p>
            <a:r>
              <a:rPr lang="en-US" dirty="0"/>
              <a:t>Find reduced set of directions and forces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EE812-EFF9-4EB6-B65B-A4DA71393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503" y="1137562"/>
            <a:ext cx="6362700" cy="426366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C6266F27-3913-41DA-B240-360D129C2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29" y="4331653"/>
            <a:ext cx="3797636" cy="21782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4BED16-3EA2-44DC-9BA9-CE14B0152B24}"/>
              </a:ext>
            </a:extLst>
          </p:cNvPr>
          <p:cNvSpPr txBox="1"/>
          <p:nvPr/>
        </p:nvSpPr>
        <p:spPr>
          <a:xfrm>
            <a:off x="4944141" y="732333"/>
            <a:ext cx="375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Lyapunov-derived attitude control law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D88C6E-08C2-419B-9BC1-B19C5923C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45" y="4331653"/>
            <a:ext cx="2904272" cy="21782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E7136-EB3E-48A9-A2D0-C97D6985C0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49" y="4345112"/>
            <a:ext cx="2904273" cy="21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1"/>
    </mc:Choice>
    <mc:Fallback xmlns="">
      <p:transition spd="slow" advTm="2999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562D-029C-4514-8EB8-28F4B9EA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627"/>
            <a:ext cx="10515600" cy="1325563"/>
          </a:xfrm>
        </p:spPr>
        <p:txBody>
          <a:bodyPr/>
          <a:lstStyle/>
          <a:p>
            <a:r>
              <a:rPr lang="en-US" b="1" dirty="0"/>
              <a:t>A 6DoF Powered Descent Guidance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16B80-0E9D-4F9F-832D-AB48DC65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88" y="926429"/>
            <a:ext cx="11343423" cy="4007943"/>
          </a:xfrm>
        </p:spPr>
        <p:txBody>
          <a:bodyPr/>
          <a:lstStyle/>
          <a:p>
            <a:r>
              <a:rPr lang="en-US" dirty="0"/>
              <a:t>Modified implementation of </a:t>
            </a:r>
            <a:r>
              <a:rPr lang="en-US" dirty="0" err="1"/>
              <a:t>Szmuk</a:t>
            </a:r>
            <a:r>
              <a:rPr lang="en-US" dirty="0"/>
              <a:t>/</a:t>
            </a:r>
            <a:r>
              <a:rPr lang="en-US" dirty="0" err="1"/>
              <a:t>Acikmese</a:t>
            </a:r>
            <a:r>
              <a:rPr lang="en-US" dirty="0"/>
              <a:t> 2018 in </a:t>
            </a:r>
            <a:r>
              <a:rPr lang="en-US" dirty="0" err="1"/>
              <a:t>CVXpy</a:t>
            </a:r>
            <a:r>
              <a:rPr lang="en-US" dirty="0"/>
              <a:t> – ECOS solver</a:t>
            </a:r>
          </a:p>
          <a:p>
            <a:pPr lvl="1"/>
            <a:r>
              <a:rPr lang="en-US" dirty="0"/>
              <a:t>Sequential algorithm, factoring full nonlinear dynamics, full-state reference trajectories</a:t>
            </a:r>
          </a:p>
          <a:p>
            <a:pPr lvl="1"/>
            <a:r>
              <a:rPr lang="en-US" dirty="0"/>
              <a:t>Applied to pin-point landing for VTVL’s with throttleable engine, TWRs &gt; 1</a:t>
            </a:r>
          </a:p>
          <a:p>
            <a:r>
              <a:rPr lang="en-US" dirty="0"/>
              <a:t>Amenable to online implementation and a powerful offline tool</a:t>
            </a:r>
          </a:p>
          <a:p>
            <a:r>
              <a:rPr lang="en-US" b="1" dirty="0"/>
              <a:t>Research question</a:t>
            </a:r>
            <a:r>
              <a:rPr lang="en-US" dirty="0"/>
              <a:t>: how to form a sequential optimal guidance algorithm, informed by NL dynamics and actuator constraints?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E4D66-B5D2-4BF4-8F0B-4D4C594B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37" y="4320329"/>
            <a:ext cx="5664333" cy="1717099"/>
          </a:xfrm>
          <a:prstGeom prst="rect">
            <a:avLst/>
          </a:prstGeom>
        </p:spPr>
      </p:pic>
      <p:pic>
        <p:nvPicPr>
          <p:cNvPr id="5" name="Picture 4" descr="https://i.stack.imgur.com/nrPia.jpg">
            <a:extLst>
              <a:ext uri="{FF2B5EF4-FFF2-40B4-BE49-F238E27FC236}">
                <a16:creationId xmlns:a16="http://schemas.microsoft.com/office/drawing/2014/main" id="{14601237-9341-4330-812E-D4A904BB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7" y="3985253"/>
            <a:ext cx="4719258" cy="26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2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2"/>
    </mc:Choice>
    <mc:Fallback xmlns="">
      <p:transition spd="slow" advTm="207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EE7E-DA05-4D86-9CD2-CF831E30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45" y="-200817"/>
            <a:ext cx="12379742" cy="1325563"/>
          </a:xfrm>
        </p:spPr>
        <p:txBody>
          <a:bodyPr/>
          <a:lstStyle/>
          <a:p>
            <a:r>
              <a:rPr lang="en-US" b="1" dirty="0"/>
              <a:t>Overview: Continuous to Discrete SOCP Subproblem</a:t>
            </a:r>
          </a:p>
        </p:txBody>
      </p:sp>
      <p:pic>
        <p:nvPicPr>
          <p:cNvPr id="17" name="Content Placeholder 16" descr="A screenshot of text&#10;&#10;Description automatically generated">
            <a:extLst>
              <a:ext uri="{FF2B5EF4-FFF2-40B4-BE49-F238E27FC236}">
                <a16:creationId xmlns:a16="http://schemas.microsoft.com/office/drawing/2014/main" id="{E4E3D2FD-77B1-417F-9838-75ECE2087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8" y="831470"/>
            <a:ext cx="3456430" cy="5769898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8D661-FFA7-4CC9-9262-F2A83D23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930" y="851977"/>
            <a:ext cx="3457575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D74714-7F1D-4BE8-96EF-A676E7BFE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376" y="868147"/>
            <a:ext cx="1724025" cy="56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F4E91-08AD-45E0-93F0-1401FBAA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272" y="856739"/>
            <a:ext cx="1323975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05272-E9A9-44AC-B078-0AAE5F7D9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930" y="1666329"/>
            <a:ext cx="2886075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BF8EE81-CF58-40DC-8684-60F3666AE56F}"/>
              </a:ext>
            </a:extLst>
          </p:cNvPr>
          <p:cNvCxnSpPr>
            <a:cxnSpLocks/>
          </p:cNvCxnSpPr>
          <p:nvPr/>
        </p:nvCxnSpPr>
        <p:spPr>
          <a:xfrm>
            <a:off x="7381875" y="3429000"/>
            <a:ext cx="2334894" cy="664075"/>
          </a:xfrm>
          <a:prstGeom prst="bentConnector3">
            <a:avLst>
              <a:gd name="adj1" fmla="val 997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B78A90-B7C9-4095-8C41-2CCA4C1E3645}"/>
              </a:ext>
            </a:extLst>
          </p:cNvPr>
          <p:cNvSpPr txBox="1"/>
          <p:nvPr/>
        </p:nvSpPr>
        <p:spPr>
          <a:xfrm>
            <a:off x="7480376" y="2953066"/>
            <a:ext cx="280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Discretization of LTV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3FA3D-D1DF-4637-9CB1-61A26F6EB0D0}"/>
              </a:ext>
            </a:extLst>
          </p:cNvPr>
          <p:cNvSpPr txBox="1"/>
          <p:nvPr/>
        </p:nvSpPr>
        <p:spPr>
          <a:xfrm>
            <a:off x="7381875" y="1677387"/>
            <a:ext cx="3592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of nondimensional time dilation</a:t>
            </a:r>
            <a:br>
              <a:rPr lang="en-US" dirty="0"/>
            </a:br>
            <a:r>
              <a:rPr lang="en-US" dirty="0"/>
              <a:t>coefficient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C4109-C8D2-4CC2-A693-B06B7BBAFD72}"/>
              </a:ext>
            </a:extLst>
          </p:cNvPr>
          <p:cNvSpPr txBox="1"/>
          <p:nvPr/>
        </p:nvSpPr>
        <p:spPr>
          <a:xfrm>
            <a:off x="3728214" y="616377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 lower bound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92096-2DFF-4E39-BA9D-3994C88C6E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30" y="2365865"/>
            <a:ext cx="3399882" cy="1957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34574-B67B-43CF-9473-64B1672C77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0050" y="4199677"/>
            <a:ext cx="3943350" cy="2524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53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84"/>
    </mc:Choice>
    <mc:Fallback xmlns="">
      <p:transition spd="slow" advTm="11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D5877-813A-4E1C-9566-FC9B7F96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96"/>
            <a:ext cx="10515600" cy="942788"/>
          </a:xfrm>
        </p:spPr>
        <p:txBody>
          <a:bodyPr/>
          <a:lstStyle/>
          <a:p>
            <a:r>
              <a:rPr lang="en-US" b="1" dirty="0"/>
              <a:t>Convex Subproblem and Successive Routine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25C4-C019-406F-A67D-DC39CC76B20D}"/>
              </a:ext>
            </a:extLst>
          </p:cNvPr>
          <p:cNvSpPr txBox="1"/>
          <p:nvPr/>
        </p:nvSpPr>
        <p:spPr>
          <a:xfrm>
            <a:off x="4895927" y="668977"/>
            <a:ext cx="584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Dynamic Relaxation added to counter “Artificial Infeasibility”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1DFC2-AB42-4BE3-BF9E-4724D82A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951" y="1217433"/>
            <a:ext cx="2457450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8848C-F83E-498B-88D9-67E7B2B1C0DD}"/>
              </a:ext>
            </a:extLst>
          </p:cNvPr>
          <p:cNvSpPr txBox="1"/>
          <p:nvPr/>
        </p:nvSpPr>
        <p:spPr>
          <a:xfrm>
            <a:off x="4499185" y="1919405"/>
            <a:ext cx="6964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Trust Regions to ensure boundedness and dynamic feasibility throughout</a:t>
            </a:r>
          </a:p>
          <a:p>
            <a:pPr algn="ctr"/>
            <a:r>
              <a:rPr lang="en-US" dirty="0"/>
              <a:t>convergence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EEDB6-2A00-4298-94EA-C4D36E07C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283" y="2631087"/>
            <a:ext cx="2072787" cy="857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B73E3-8256-48F6-80CB-26CB64234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000" y="3713464"/>
            <a:ext cx="2351353" cy="554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876F8-B269-43B5-B00C-D87100197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235" y="4469613"/>
            <a:ext cx="5662881" cy="1716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58B0C-E6B8-4D8F-B3C8-56C144585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00" y="810167"/>
            <a:ext cx="3471034" cy="5806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094B1A-3CCE-46CA-8C87-91D7C21D1B8E}"/>
              </a:ext>
            </a:extLst>
          </p:cNvPr>
          <p:cNvSpPr/>
          <p:nvPr/>
        </p:nvSpPr>
        <p:spPr>
          <a:xfrm>
            <a:off x="10243349" y="6358016"/>
            <a:ext cx="5619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Github Repo here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62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0"/>
    </mc:Choice>
    <mc:Fallback xmlns="">
      <p:transition spd="slow" advTm="120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FF67-8F49-46AD-9B69-737463C6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118" y="103320"/>
            <a:ext cx="8801765" cy="820541"/>
          </a:xfrm>
        </p:spPr>
        <p:txBody>
          <a:bodyPr/>
          <a:lstStyle/>
          <a:p>
            <a:r>
              <a:rPr lang="en-US" b="1" dirty="0"/>
              <a:t>Python Implementation – Planar Divert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346AA-53D6-40F5-B602-C80324B3B0D1}"/>
              </a:ext>
            </a:extLst>
          </p:cNvPr>
          <p:cNvSpPr txBox="1"/>
          <p:nvPr/>
        </p:nvSpPr>
        <p:spPr>
          <a:xfrm>
            <a:off x="197619" y="6411861"/>
            <a:ext cx="880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K=10, compute time 4.6 seconds on unoptimized platform, 6 iterations, (Image is K=50)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7C166-550A-4523-B4C0-A0C7E96D4E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0" t="12844" r="14553" b="6422"/>
          <a:stretch/>
        </p:blipFill>
        <p:spPr>
          <a:xfrm>
            <a:off x="580509" y="2166716"/>
            <a:ext cx="1623926" cy="2896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0B7F33-B501-4086-8228-2A83330475EC}"/>
              </a:ext>
            </a:extLst>
          </p:cNvPr>
          <p:cNvSpPr txBox="1"/>
          <p:nvPr/>
        </p:nvSpPr>
        <p:spPr>
          <a:xfrm>
            <a:off x="195749" y="963876"/>
            <a:ext cx="925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Dimensionalized</a:t>
            </a:r>
            <a:r>
              <a:rPr lang="en-US" dirty="0"/>
              <a:t> properties for small lander like the </a:t>
            </a:r>
            <a:r>
              <a:rPr lang="en-US" dirty="0" err="1"/>
              <a:t>Masten</a:t>
            </a:r>
            <a:r>
              <a:rPr lang="en-US" dirty="0"/>
              <a:t> Space </a:t>
            </a:r>
            <a:r>
              <a:rPr lang="en-US" dirty="0" err="1"/>
              <a:t>Xombie</a:t>
            </a:r>
            <a:r>
              <a:rPr lang="en-US" dirty="0"/>
              <a:t> Vehicle.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F8DEE2-E14F-4748-8F0E-4F507C2D7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39" y="1281545"/>
            <a:ext cx="5164461" cy="478288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646521" y="1628979"/>
            <a:ext cx="4524872" cy="4053149"/>
            <a:chOff x="5546728" y="1116571"/>
            <a:chExt cx="4524872" cy="40531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58A22E-542E-4304-AB32-F4593429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6728" y="1116571"/>
              <a:ext cx="4524872" cy="14419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625DD2-51B2-4A18-BD62-EB2FA4730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6728" y="2558563"/>
              <a:ext cx="4524872" cy="261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92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2"/>
    </mc:Choice>
    <mc:Fallback xmlns="">
      <p:transition spd="slow" advTm="285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A2A4-6827-4535-816E-D2BFC461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001" y="-98558"/>
            <a:ext cx="5845999" cy="1185039"/>
          </a:xfrm>
        </p:spPr>
        <p:txBody>
          <a:bodyPr/>
          <a:lstStyle/>
          <a:p>
            <a:r>
              <a:rPr lang="en-US" b="1" dirty="0"/>
              <a:t>Large Non-Planar Diverts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3C35-6B09-4675-AD82-D56A7515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751" y="5957332"/>
            <a:ext cx="4671541" cy="1404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Remains dynamically feasible – similar computation speeds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95655-C359-439F-9D81-1E357DE6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4" y="1119438"/>
            <a:ext cx="5739416" cy="4778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BC801B-0EEA-4951-98AC-38BD1EA9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083" y="2848411"/>
            <a:ext cx="4840776" cy="264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3AD02-AB45-43CE-9B19-816291431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4"/>
          <a:stretch/>
        </p:blipFill>
        <p:spPr>
          <a:xfrm>
            <a:off x="6293083" y="1319648"/>
            <a:ext cx="4840776" cy="1528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3BCA3-1D4D-4BFE-9B0F-7354A495843A}"/>
              </a:ext>
            </a:extLst>
          </p:cNvPr>
          <p:cNvSpPr txBox="1"/>
          <p:nvPr/>
        </p:nvSpPr>
        <p:spPr>
          <a:xfrm>
            <a:off x="7160694" y="5957332"/>
            <a:ext cx="543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dynamic constraints are met</a:t>
            </a:r>
          </a:p>
        </p:txBody>
      </p:sp>
    </p:spTree>
    <p:extLst>
      <p:ext uri="{BB962C8B-B14F-4D97-AF65-F5344CB8AC3E}">
        <p14:creationId xmlns:p14="http://schemas.microsoft.com/office/powerpoint/2010/main" val="135957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A2A4-6827-4535-816E-D2BFC461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67" y="-206125"/>
            <a:ext cx="11282066" cy="1325563"/>
          </a:xfrm>
        </p:spPr>
        <p:txBody>
          <a:bodyPr/>
          <a:lstStyle/>
          <a:p>
            <a:r>
              <a:rPr lang="en-US" b="1" dirty="0"/>
              <a:t>Terminal Descent: Falcon-</a:t>
            </a:r>
            <a:r>
              <a:rPr lang="en-US" b="1" dirty="0" err="1"/>
              <a:t>esque</a:t>
            </a:r>
            <a:r>
              <a:rPr lang="en-US" b="1" dirty="0"/>
              <a:t> Dogleg Maneuver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3C35-6B09-4675-AD82-D56A7515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37" y="5453062"/>
            <a:ext cx="11427821" cy="1404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Satisfies dynamics, and becomes a simplified planar problem. </a:t>
            </a:r>
          </a:p>
          <a:p>
            <a:pPr marL="0" indent="0">
              <a:buNone/>
            </a:pPr>
            <a:r>
              <a:rPr lang="en-US" sz="1800" dirty="0"/>
              <a:t>Extra state constraints can be added to make sure landing is ‘from above’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63" y="1552221"/>
            <a:ext cx="4577734" cy="3141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6" b="26840"/>
          <a:stretch/>
        </p:blipFill>
        <p:spPr>
          <a:xfrm>
            <a:off x="318337" y="1029423"/>
            <a:ext cx="5670479" cy="41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D9F8-F41E-4004-9AC7-6C8F305C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59" y="-103087"/>
            <a:ext cx="10515600" cy="1325563"/>
          </a:xfrm>
        </p:spPr>
        <p:txBody>
          <a:bodyPr/>
          <a:lstStyle/>
          <a:p>
            <a:r>
              <a:rPr lang="en-US" b="1" dirty="0"/>
              <a:t>Okay fine, but can you implement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1041-F90F-4978-9C49-04DD5681C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9" y="959571"/>
            <a:ext cx="8864895" cy="52643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build a 60 second flight-time-capable landing testbed for GNC algorithm development</a:t>
            </a:r>
          </a:p>
          <a:p>
            <a:r>
              <a:rPr lang="en-US" dirty="0"/>
              <a:t>Keep it scrappy, but safe, budget &lt;$12k</a:t>
            </a:r>
          </a:p>
          <a:p>
            <a:pPr lvl="1"/>
            <a:r>
              <a:rPr lang="en-US" dirty="0"/>
              <a:t>Doable by refurbishing repaired equipment, various internet sources</a:t>
            </a:r>
          </a:p>
          <a:p>
            <a:r>
              <a:rPr lang="en-US" dirty="0"/>
              <a:t>Flight representative dynamics, sensors, avionics, and actuators</a:t>
            </a:r>
          </a:p>
          <a:p>
            <a:r>
              <a:rPr lang="en-US" dirty="0"/>
              <a:t>Make the vehicle its own test-stand</a:t>
            </a:r>
          </a:p>
          <a:p>
            <a:r>
              <a:rPr lang="en-US" dirty="0"/>
              <a:t>Abstract guidance routines to 1GHz computer, with Nav and Control tasks performer quasi-real-time on 600MHz MCU</a:t>
            </a:r>
          </a:p>
          <a:p>
            <a:r>
              <a:rPr lang="en-US" dirty="0"/>
              <a:t>Active Budgets:</a:t>
            </a:r>
          </a:p>
          <a:p>
            <a:pPr lvl="1"/>
            <a:r>
              <a:rPr lang="en-US" dirty="0"/>
              <a:t>Monetary, propulsion and feed, power, and communications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4DE32-C3B7-4EFE-82A3-879825B6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629" y="0"/>
            <a:ext cx="2362371" cy="4193208"/>
          </a:xfrm>
          <a:prstGeom prst="rect">
            <a:avLst/>
          </a:prstGeom>
        </p:spPr>
      </p:pic>
      <p:pic>
        <p:nvPicPr>
          <p:cNvPr id="9" name="Picture 8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001C22FF-5F43-44D0-8D8B-1608A6D1B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69" y="4193208"/>
            <a:ext cx="2609630" cy="26647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323B9F-1C3F-494F-A195-FCA7DCE0C196}"/>
              </a:ext>
            </a:extLst>
          </p:cNvPr>
          <p:cNvSpPr txBox="1">
            <a:spLocks/>
          </p:cNvSpPr>
          <p:nvPr/>
        </p:nvSpPr>
        <p:spPr>
          <a:xfrm>
            <a:off x="0" y="3591748"/>
            <a:ext cx="9321800" cy="273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7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CDF9-05A5-4A08-AFBB-657E542C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2" y="-176740"/>
            <a:ext cx="10515600" cy="1325563"/>
          </a:xfrm>
        </p:spPr>
        <p:txBody>
          <a:bodyPr/>
          <a:lstStyle/>
          <a:p>
            <a:r>
              <a:rPr lang="en-US" b="1" dirty="0"/>
              <a:t>Avionics – Flight Computer and Sensors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172CAF-C50B-416C-A17B-3713C43B9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6086" y="4074096"/>
            <a:ext cx="3232213" cy="27839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7DA2CD-F7CC-4F68-A8BE-BDDA348B6D53}"/>
              </a:ext>
            </a:extLst>
          </p:cNvPr>
          <p:cNvSpPr txBox="1">
            <a:spLocks/>
          </p:cNvSpPr>
          <p:nvPr/>
        </p:nvSpPr>
        <p:spPr>
          <a:xfrm>
            <a:off x="273082" y="849493"/>
            <a:ext cx="7905750" cy="4616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Flight computer 1GHz </a:t>
            </a:r>
            <a:r>
              <a:rPr lang="en-US" dirty="0" err="1"/>
              <a:t>BeagleBone</a:t>
            </a:r>
            <a:r>
              <a:rPr lang="en-US" dirty="0"/>
              <a:t> with 600MHz Teensy MCU, this mates with 16Ch relay board</a:t>
            </a:r>
          </a:p>
          <a:p>
            <a:r>
              <a:rPr lang="en-US" dirty="0"/>
              <a:t>FC connected over ethernet to modem, able to SSH directly in for high bandwidth telemetry during testing</a:t>
            </a:r>
          </a:p>
          <a:p>
            <a:r>
              <a:rPr lang="en-US" dirty="0"/>
              <a:t>Latching IO expanders for relays and external ADCs</a:t>
            </a:r>
          </a:p>
          <a:p>
            <a:r>
              <a:rPr lang="en-US" dirty="0"/>
              <a:t>Used Moog </a:t>
            </a:r>
            <a:r>
              <a:rPr lang="en-US" dirty="0" err="1"/>
              <a:t>XBow</a:t>
            </a:r>
            <a:r>
              <a:rPr lang="en-US" dirty="0"/>
              <a:t> IMU has been tested</a:t>
            </a:r>
          </a:p>
          <a:p>
            <a:r>
              <a:rPr lang="en-US" dirty="0"/>
              <a:t>Playing around with ‘broken’ KVH DSP3000 single axis fiber optic gyroscopes </a:t>
            </a:r>
          </a:p>
          <a:p>
            <a:pPr lvl="1"/>
            <a:r>
              <a:rPr lang="en-US" dirty="0"/>
              <a:t>Likely won’t end up using these</a:t>
            </a:r>
          </a:p>
          <a:p>
            <a:pPr lvl="1"/>
            <a:r>
              <a:rPr lang="en-US" dirty="0"/>
              <a:t>Repaired power rails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0E4F9D43-03F2-462B-A52F-4914CD7671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41026" y="219267"/>
            <a:ext cx="2687273" cy="2015455"/>
          </a:xfrm>
          <a:prstGeom prst="rect">
            <a:avLst/>
          </a:prstGeom>
        </p:spPr>
      </p:pic>
      <p:pic>
        <p:nvPicPr>
          <p:cNvPr id="12" name="Picture 11" descr="A picture containing object, indoor&#10;&#10;Description automatically generated">
            <a:extLst>
              <a:ext uri="{FF2B5EF4-FFF2-40B4-BE49-F238E27FC236}">
                <a16:creationId xmlns:a16="http://schemas.microsoft.com/office/drawing/2014/main" id="{0594870B-D57C-418F-982E-0B494B6401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4" r="12653"/>
          <a:stretch/>
        </p:blipFill>
        <p:spPr>
          <a:xfrm rot="5400000">
            <a:off x="6891222" y="4952754"/>
            <a:ext cx="1845578" cy="196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0A6FD-D1EE-4896-9A36-9961E84A6D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7" b="12580"/>
          <a:stretch/>
        </p:blipFill>
        <p:spPr>
          <a:xfrm>
            <a:off x="3879186" y="5374476"/>
            <a:ext cx="2952750" cy="1483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086" y="2234722"/>
            <a:ext cx="3232213" cy="1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8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7|25.4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</TotalTime>
  <Words>618</Words>
  <Application>Microsoft Office PowerPoint</Application>
  <PresentationFormat>Widescreen</PresentationFormat>
  <Paragraphs>93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Successive Convexification for the Powered Descent Guidance Problem</vt:lpstr>
      <vt:lpstr>A 6DoF Powered Descent Guidance Approach</vt:lpstr>
      <vt:lpstr>Overview: Continuous to Discrete SOCP Subproblem</vt:lpstr>
      <vt:lpstr>Convex Subproblem and Successive Routine</vt:lpstr>
      <vt:lpstr>Python Implementation – Planar Divert</vt:lpstr>
      <vt:lpstr>Large Non-Planar Diverts</vt:lpstr>
      <vt:lpstr>Terminal Descent: Falcon-esque Dogleg Maneuver</vt:lpstr>
      <vt:lpstr>Okay fine, but can you implement this?</vt:lpstr>
      <vt:lpstr>Avionics – Flight Computer and Sensors</vt:lpstr>
      <vt:lpstr>Propulsion System</vt:lpstr>
      <vt:lpstr>Conclusion</vt:lpstr>
      <vt:lpstr>Backup</vt:lpstr>
      <vt:lpstr>Modular ACS Thruster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VTVL Attitude Control with 6DoF Successive Convex Powered Descent Guidance</dc:title>
  <dc:creator>Padraig Lysandrou</dc:creator>
  <cp:lastModifiedBy>Padraig Lysandrou</cp:lastModifiedBy>
  <cp:revision>270</cp:revision>
  <dcterms:created xsi:type="dcterms:W3CDTF">2018-12-13T11:12:02Z</dcterms:created>
  <dcterms:modified xsi:type="dcterms:W3CDTF">2019-12-02T16:30:02Z</dcterms:modified>
</cp:coreProperties>
</file>